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65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7" r:id="rId11"/>
    <p:sldId id="265" r:id="rId12"/>
  </p:sldIdLst>
  <p:sldSz cx="9144000" cy="6858000" type="screen4x3"/>
  <p:notesSz cx="6886575" cy="100187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7" d="100"/>
          <a:sy n="107" d="100"/>
        </p:scale>
        <p:origin x="173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183" cy="502676"/>
          </a:xfrm>
          <a:prstGeom prst="rect">
            <a:avLst/>
          </a:prstGeom>
        </p:spPr>
        <p:txBody>
          <a:bodyPr vert="horz" lIns="96597" tIns="48299" rIns="96597" bIns="48299" rtlCol="0"/>
          <a:lstStyle>
            <a:lvl1pPr algn="l">
              <a:defRPr sz="13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900799" y="0"/>
            <a:ext cx="2984183" cy="502676"/>
          </a:xfrm>
          <a:prstGeom prst="rect">
            <a:avLst/>
          </a:prstGeom>
        </p:spPr>
        <p:txBody>
          <a:bodyPr vert="horz" lIns="96597" tIns="48299" rIns="96597" bIns="48299" rtlCol="0"/>
          <a:lstStyle>
            <a:lvl1pPr algn="r">
              <a:defRPr sz="1300"/>
            </a:lvl1pPr>
          </a:lstStyle>
          <a:p>
            <a:fld id="{EC4CAAC9-BC1A-4FA4-8F03-A16CA5EFD1CE}" type="datetimeFigureOut">
              <a:rPr lang="es-ES" smtClean="0"/>
              <a:t>07/10/2025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89038" y="1252538"/>
            <a:ext cx="4508500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597" tIns="48299" rIns="96597" bIns="48299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8658" y="4821506"/>
            <a:ext cx="5509260" cy="3944868"/>
          </a:xfrm>
          <a:prstGeom prst="rect">
            <a:avLst/>
          </a:prstGeom>
        </p:spPr>
        <p:txBody>
          <a:bodyPr vert="horz" lIns="96597" tIns="48299" rIns="96597" bIns="48299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9516039"/>
            <a:ext cx="2984183" cy="502674"/>
          </a:xfrm>
          <a:prstGeom prst="rect">
            <a:avLst/>
          </a:prstGeom>
        </p:spPr>
        <p:txBody>
          <a:bodyPr vert="horz" lIns="96597" tIns="48299" rIns="96597" bIns="48299" rtlCol="0" anchor="b"/>
          <a:lstStyle>
            <a:lvl1pPr algn="l">
              <a:defRPr sz="13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900799" y="9516039"/>
            <a:ext cx="2984183" cy="502674"/>
          </a:xfrm>
          <a:prstGeom prst="rect">
            <a:avLst/>
          </a:prstGeom>
        </p:spPr>
        <p:txBody>
          <a:bodyPr vert="horz" lIns="96597" tIns="48299" rIns="96597" bIns="48299" rtlCol="0" anchor="b"/>
          <a:lstStyle>
            <a:lvl1pPr algn="r">
              <a:defRPr sz="1300"/>
            </a:lvl1pPr>
          </a:lstStyle>
          <a:p>
            <a:fld id="{5D520F9E-358A-42FB-94F8-BA47ECCF1B03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57265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D520F9E-358A-42FB-94F8-BA47ECCF1B03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4171026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2063115" y="630937"/>
            <a:ext cx="5230368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8892" y="1098388"/>
            <a:ext cx="7738814" cy="4394988"/>
          </a:xfrm>
        </p:spPr>
        <p:txBody>
          <a:bodyPr anchor="ctr">
            <a:noAutofit/>
          </a:bodyPr>
          <a:lstStyle>
            <a:lvl1pPr algn="ctr">
              <a:defRPr sz="7500" spc="600" baseline="0"/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61284" y="5979197"/>
            <a:ext cx="6034030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1500" b="1" i="0" cap="all" spc="300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8892" y="6375679"/>
            <a:ext cx="174729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10/7/2025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35249" y="6375679"/>
            <a:ext cx="30861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00414" y="6375679"/>
            <a:ext cx="1747292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0" y="0"/>
            <a:ext cx="212598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 title="left edge border"/>
          <p:cNvSpPr/>
          <p:nvPr/>
        </p:nvSpPr>
        <p:spPr>
          <a:xfrm>
            <a:off x="0" y="0"/>
            <a:ext cx="212598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1925726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6034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96911" y="382386"/>
            <a:ext cx="1771930" cy="5600404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4" y="382386"/>
            <a:ext cx="5809517" cy="5600404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195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6389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2110979" cy="6858000"/>
          </a:xfrm>
          <a:custGeom>
            <a:avLst/>
            <a:gdLst/>
            <a:ahLst/>
            <a:cxnLst/>
            <a:rect l="0" t="0" r="r" b="b"/>
            <a:pathLst>
              <a:path w="1773" h="4320">
                <a:moveTo>
                  <a:pt x="0" y="0"/>
                </a:moveTo>
                <a:lnTo>
                  <a:pt x="891" y="0"/>
                </a:lnTo>
                <a:lnTo>
                  <a:pt x="906" y="56"/>
                </a:lnTo>
                <a:lnTo>
                  <a:pt x="921" y="111"/>
                </a:lnTo>
                <a:lnTo>
                  <a:pt x="938" y="165"/>
                </a:lnTo>
                <a:lnTo>
                  <a:pt x="957" y="217"/>
                </a:lnTo>
                <a:lnTo>
                  <a:pt x="980" y="266"/>
                </a:lnTo>
                <a:lnTo>
                  <a:pt x="1007" y="312"/>
                </a:lnTo>
                <a:lnTo>
                  <a:pt x="1036" y="351"/>
                </a:lnTo>
                <a:lnTo>
                  <a:pt x="1069" y="387"/>
                </a:lnTo>
                <a:lnTo>
                  <a:pt x="1105" y="422"/>
                </a:lnTo>
                <a:lnTo>
                  <a:pt x="1145" y="456"/>
                </a:lnTo>
                <a:lnTo>
                  <a:pt x="1185" y="487"/>
                </a:lnTo>
                <a:lnTo>
                  <a:pt x="1227" y="520"/>
                </a:lnTo>
                <a:lnTo>
                  <a:pt x="1270" y="551"/>
                </a:lnTo>
                <a:lnTo>
                  <a:pt x="1311" y="584"/>
                </a:lnTo>
                <a:lnTo>
                  <a:pt x="1352" y="617"/>
                </a:lnTo>
                <a:lnTo>
                  <a:pt x="1390" y="651"/>
                </a:lnTo>
                <a:lnTo>
                  <a:pt x="1425" y="687"/>
                </a:lnTo>
                <a:lnTo>
                  <a:pt x="1456" y="725"/>
                </a:lnTo>
                <a:lnTo>
                  <a:pt x="1484" y="765"/>
                </a:lnTo>
                <a:lnTo>
                  <a:pt x="1505" y="808"/>
                </a:lnTo>
                <a:lnTo>
                  <a:pt x="1521" y="856"/>
                </a:lnTo>
                <a:lnTo>
                  <a:pt x="1530" y="907"/>
                </a:lnTo>
                <a:lnTo>
                  <a:pt x="1534" y="960"/>
                </a:lnTo>
                <a:lnTo>
                  <a:pt x="1534" y="1013"/>
                </a:lnTo>
                <a:lnTo>
                  <a:pt x="1530" y="1068"/>
                </a:lnTo>
                <a:lnTo>
                  <a:pt x="1523" y="1125"/>
                </a:lnTo>
                <a:lnTo>
                  <a:pt x="1515" y="1181"/>
                </a:lnTo>
                <a:lnTo>
                  <a:pt x="1508" y="1237"/>
                </a:lnTo>
                <a:lnTo>
                  <a:pt x="1501" y="1293"/>
                </a:lnTo>
                <a:lnTo>
                  <a:pt x="1496" y="1350"/>
                </a:lnTo>
                <a:lnTo>
                  <a:pt x="1494" y="1405"/>
                </a:lnTo>
                <a:lnTo>
                  <a:pt x="1497" y="1458"/>
                </a:lnTo>
                <a:lnTo>
                  <a:pt x="1504" y="1511"/>
                </a:lnTo>
                <a:lnTo>
                  <a:pt x="1517" y="1560"/>
                </a:lnTo>
                <a:lnTo>
                  <a:pt x="1535" y="1610"/>
                </a:lnTo>
                <a:lnTo>
                  <a:pt x="1557" y="1659"/>
                </a:lnTo>
                <a:lnTo>
                  <a:pt x="1583" y="1708"/>
                </a:lnTo>
                <a:lnTo>
                  <a:pt x="1611" y="1757"/>
                </a:lnTo>
                <a:lnTo>
                  <a:pt x="1640" y="1807"/>
                </a:lnTo>
                <a:lnTo>
                  <a:pt x="1669" y="1855"/>
                </a:lnTo>
                <a:lnTo>
                  <a:pt x="1696" y="1905"/>
                </a:lnTo>
                <a:lnTo>
                  <a:pt x="1721" y="1954"/>
                </a:lnTo>
                <a:lnTo>
                  <a:pt x="1742" y="2006"/>
                </a:lnTo>
                <a:lnTo>
                  <a:pt x="1759" y="2057"/>
                </a:lnTo>
                <a:lnTo>
                  <a:pt x="1769" y="2108"/>
                </a:lnTo>
                <a:lnTo>
                  <a:pt x="1773" y="2160"/>
                </a:lnTo>
                <a:lnTo>
                  <a:pt x="1769" y="2212"/>
                </a:lnTo>
                <a:lnTo>
                  <a:pt x="1759" y="2263"/>
                </a:lnTo>
                <a:lnTo>
                  <a:pt x="1742" y="2314"/>
                </a:lnTo>
                <a:lnTo>
                  <a:pt x="1721" y="2366"/>
                </a:lnTo>
                <a:lnTo>
                  <a:pt x="1696" y="2415"/>
                </a:lnTo>
                <a:lnTo>
                  <a:pt x="1669" y="2465"/>
                </a:lnTo>
                <a:lnTo>
                  <a:pt x="1640" y="2513"/>
                </a:lnTo>
                <a:lnTo>
                  <a:pt x="1611" y="2563"/>
                </a:lnTo>
                <a:lnTo>
                  <a:pt x="1583" y="2612"/>
                </a:lnTo>
                <a:lnTo>
                  <a:pt x="1557" y="2661"/>
                </a:lnTo>
                <a:lnTo>
                  <a:pt x="1535" y="2710"/>
                </a:lnTo>
                <a:lnTo>
                  <a:pt x="1517" y="2760"/>
                </a:lnTo>
                <a:lnTo>
                  <a:pt x="1504" y="2809"/>
                </a:lnTo>
                <a:lnTo>
                  <a:pt x="1497" y="2862"/>
                </a:lnTo>
                <a:lnTo>
                  <a:pt x="1494" y="2915"/>
                </a:lnTo>
                <a:lnTo>
                  <a:pt x="1496" y="2970"/>
                </a:lnTo>
                <a:lnTo>
                  <a:pt x="1501" y="3027"/>
                </a:lnTo>
                <a:lnTo>
                  <a:pt x="1508" y="3083"/>
                </a:lnTo>
                <a:lnTo>
                  <a:pt x="1515" y="3139"/>
                </a:lnTo>
                <a:lnTo>
                  <a:pt x="1523" y="3195"/>
                </a:lnTo>
                <a:lnTo>
                  <a:pt x="1530" y="3252"/>
                </a:lnTo>
                <a:lnTo>
                  <a:pt x="1534" y="3307"/>
                </a:lnTo>
                <a:lnTo>
                  <a:pt x="1534" y="3360"/>
                </a:lnTo>
                <a:lnTo>
                  <a:pt x="1530" y="3413"/>
                </a:lnTo>
                <a:lnTo>
                  <a:pt x="1521" y="3464"/>
                </a:lnTo>
                <a:lnTo>
                  <a:pt x="1505" y="3512"/>
                </a:lnTo>
                <a:lnTo>
                  <a:pt x="1484" y="3555"/>
                </a:lnTo>
                <a:lnTo>
                  <a:pt x="1456" y="3595"/>
                </a:lnTo>
                <a:lnTo>
                  <a:pt x="1425" y="3633"/>
                </a:lnTo>
                <a:lnTo>
                  <a:pt x="1390" y="3669"/>
                </a:lnTo>
                <a:lnTo>
                  <a:pt x="1352" y="3703"/>
                </a:lnTo>
                <a:lnTo>
                  <a:pt x="1311" y="3736"/>
                </a:lnTo>
                <a:lnTo>
                  <a:pt x="1270" y="3769"/>
                </a:lnTo>
                <a:lnTo>
                  <a:pt x="1227" y="3800"/>
                </a:lnTo>
                <a:lnTo>
                  <a:pt x="1185" y="3833"/>
                </a:lnTo>
                <a:lnTo>
                  <a:pt x="1145" y="3864"/>
                </a:lnTo>
                <a:lnTo>
                  <a:pt x="1105" y="3898"/>
                </a:lnTo>
                <a:lnTo>
                  <a:pt x="1069" y="3933"/>
                </a:lnTo>
                <a:lnTo>
                  <a:pt x="1036" y="3969"/>
                </a:lnTo>
                <a:lnTo>
                  <a:pt x="1007" y="4008"/>
                </a:lnTo>
                <a:lnTo>
                  <a:pt x="980" y="4054"/>
                </a:lnTo>
                <a:lnTo>
                  <a:pt x="957" y="4103"/>
                </a:lnTo>
                <a:lnTo>
                  <a:pt x="938" y="4155"/>
                </a:lnTo>
                <a:lnTo>
                  <a:pt x="921" y="4209"/>
                </a:lnTo>
                <a:lnTo>
                  <a:pt x="906" y="4264"/>
                </a:lnTo>
                <a:lnTo>
                  <a:pt x="891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2197" y="1073889"/>
            <a:ext cx="6140303" cy="4064627"/>
          </a:xfrm>
        </p:spPr>
        <p:txBody>
          <a:bodyPr anchor="b">
            <a:normAutofit/>
          </a:bodyPr>
          <a:lstStyle>
            <a:lvl1pPr>
              <a:defRPr sz="6300" spc="600" baseline="0">
                <a:solidFill>
                  <a:schemeClr val="tx2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432198" y="5159782"/>
            <a:ext cx="5263116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500" b="1" i="0" cap="all" spc="30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2427410" y="6375679"/>
            <a:ext cx="1120460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10/7/2025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959298" y="6375679"/>
            <a:ext cx="30861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456825" y="6375679"/>
            <a:ext cx="1115675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  <p:sp>
        <p:nvSpPr>
          <p:cNvPr id="16" name="Freeform 11"/>
          <p:cNvSpPr/>
          <p:nvPr/>
        </p:nvSpPr>
        <p:spPr bwMode="auto">
          <a:xfrm>
            <a:off x="655786" y="0"/>
            <a:ext cx="1234679" cy="6858000"/>
          </a:xfrm>
          <a:custGeom>
            <a:avLst/>
            <a:gdLst/>
            <a:ahLst/>
            <a:cxnLst/>
            <a:rect l="0" t="0" r="r" b="b"/>
            <a:pathLst>
              <a:path w="1037" h="4320">
                <a:moveTo>
                  <a:pt x="0" y="0"/>
                </a:moveTo>
                <a:lnTo>
                  <a:pt x="171" y="0"/>
                </a:lnTo>
                <a:lnTo>
                  <a:pt x="188" y="55"/>
                </a:lnTo>
                <a:lnTo>
                  <a:pt x="204" y="110"/>
                </a:lnTo>
                <a:lnTo>
                  <a:pt x="220" y="166"/>
                </a:lnTo>
                <a:lnTo>
                  <a:pt x="234" y="223"/>
                </a:lnTo>
                <a:lnTo>
                  <a:pt x="251" y="278"/>
                </a:lnTo>
                <a:lnTo>
                  <a:pt x="269" y="331"/>
                </a:lnTo>
                <a:lnTo>
                  <a:pt x="292" y="381"/>
                </a:lnTo>
                <a:lnTo>
                  <a:pt x="319" y="427"/>
                </a:lnTo>
                <a:lnTo>
                  <a:pt x="349" y="466"/>
                </a:lnTo>
                <a:lnTo>
                  <a:pt x="382" y="503"/>
                </a:lnTo>
                <a:lnTo>
                  <a:pt x="420" y="537"/>
                </a:lnTo>
                <a:lnTo>
                  <a:pt x="460" y="571"/>
                </a:lnTo>
                <a:lnTo>
                  <a:pt x="502" y="603"/>
                </a:lnTo>
                <a:lnTo>
                  <a:pt x="544" y="635"/>
                </a:lnTo>
                <a:lnTo>
                  <a:pt x="587" y="668"/>
                </a:lnTo>
                <a:lnTo>
                  <a:pt x="628" y="700"/>
                </a:lnTo>
                <a:lnTo>
                  <a:pt x="667" y="734"/>
                </a:lnTo>
                <a:lnTo>
                  <a:pt x="703" y="771"/>
                </a:lnTo>
                <a:lnTo>
                  <a:pt x="736" y="808"/>
                </a:lnTo>
                <a:lnTo>
                  <a:pt x="763" y="848"/>
                </a:lnTo>
                <a:lnTo>
                  <a:pt x="786" y="893"/>
                </a:lnTo>
                <a:lnTo>
                  <a:pt x="800" y="937"/>
                </a:lnTo>
                <a:lnTo>
                  <a:pt x="809" y="986"/>
                </a:lnTo>
                <a:lnTo>
                  <a:pt x="813" y="1034"/>
                </a:lnTo>
                <a:lnTo>
                  <a:pt x="812" y="1085"/>
                </a:lnTo>
                <a:lnTo>
                  <a:pt x="808" y="1136"/>
                </a:lnTo>
                <a:lnTo>
                  <a:pt x="803" y="1189"/>
                </a:lnTo>
                <a:lnTo>
                  <a:pt x="796" y="1242"/>
                </a:lnTo>
                <a:lnTo>
                  <a:pt x="788" y="1295"/>
                </a:lnTo>
                <a:lnTo>
                  <a:pt x="782" y="1348"/>
                </a:lnTo>
                <a:lnTo>
                  <a:pt x="778" y="1401"/>
                </a:lnTo>
                <a:lnTo>
                  <a:pt x="775" y="1452"/>
                </a:lnTo>
                <a:lnTo>
                  <a:pt x="778" y="1502"/>
                </a:lnTo>
                <a:lnTo>
                  <a:pt x="784" y="1551"/>
                </a:lnTo>
                <a:lnTo>
                  <a:pt x="797" y="1602"/>
                </a:lnTo>
                <a:lnTo>
                  <a:pt x="817" y="1652"/>
                </a:lnTo>
                <a:lnTo>
                  <a:pt x="841" y="1702"/>
                </a:lnTo>
                <a:lnTo>
                  <a:pt x="868" y="1752"/>
                </a:lnTo>
                <a:lnTo>
                  <a:pt x="896" y="1801"/>
                </a:lnTo>
                <a:lnTo>
                  <a:pt x="926" y="1851"/>
                </a:lnTo>
                <a:lnTo>
                  <a:pt x="953" y="1901"/>
                </a:lnTo>
                <a:lnTo>
                  <a:pt x="980" y="1952"/>
                </a:lnTo>
                <a:lnTo>
                  <a:pt x="1003" y="2003"/>
                </a:lnTo>
                <a:lnTo>
                  <a:pt x="1021" y="2054"/>
                </a:lnTo>
                <a:lnTo>
                  <a:pt x="1031" y="2106"/>
                </a:lnTo>
                <a:lnTo>
                  <a:pt x="1037" y="2160"/>
                </a:lnTo>
                <a:lnTo>
                  <a:pt x="1031" y="2214"/>
                </a:lnTo>
                <a:lnTo>
                  <a:pt x="1021" y="2266"/>
                </a:lnTo>
                <a:lnTo>
                  <a:pt x="1003" y="2317"/>
                </a:lnTo>
                <a:lnTo>
                  <a:pt x="980" y="2368"/>
                </a:lnTo>
                <a:lnTo>
                  <a:pt x="953" y="2419"/>
                </a:lnTo>
                <a:lnTo>
                  <a:pt x="926" y="2469"/>
                </a:lnTo>
                <a:lnTo>
                  <a:pt x="896" y="2519"/>
                </a:lnTo>
                <a:lnTo>
                  <a:pt x="868" y="2568"/>
                </a:lnTo>
                <a:lnTo>
                  <a:pt x="841" y="2618"/>
                </a:lnTo>
                <a:lnTo>
                  <a:pt x="817" y="2668"/>
                </a:lnTo>
                <a:lnTo>
                  <a:pt x="797" y="2718"/>
                </a:lnTo>
                <a:lnTo>
                  <a:pt x="784" y="2769"/>
                </a:lnTo>
                <a:lnTo>
                  <a:pt x="778" y="2818"/>
                </a:lnTo>
                <a:lnTo>
                  <a:pt x="775" y="2868"/>
                </a:lnTo>
                <a:lnTo>
                  <a:pt x="778" y="2919"/>
                </a:lnTo>
                <a:lnTo>
                  <a:pt x="782" y="2972"/>
                </a:lnTo>
                <a:lnTo>
                  <a:pt x="788" y="3025"/>
                </a:lnTo>
                <a:lnTo>
                  <a:pt x="796" y="3078"/>
                </a:lnTo>
                <a:lnTo>
                  <a:pt x="803" y="3131"/>
                </a:lnTo>
                <a:lnTo>
                  <a:pt x="808" y="3184"/>
                </a:lnTo>
                <a:lnTo>
                  <a:pt x="812" y="3235"/>
                </a:lnTo>
                <a:lnTo>
                  <a:pt x="813" y="3286"/>
                </a:lnTo>
                <a:lnTo>
                  <a:pt x="809" y="3334"/>
                </a:lnTo>
                <a:lnTo>
                  <a:pt x="800" y="3383"/>
                </a:lnTo>
                <a:lnTo>
                  <a:pt x="786" y="3427"/>
                </a:lnTo>
                <a:lnTo>
                  <a:pt x="763" y="3472"/>
                </a:lnTo>
                <a:lnTo>
                  <a:pt x="736" y="3512"/>
                </a:lnTo>
                <a:lnTo>
                  <a:pt x="703" y="3549"/>
                </a:lnTo>
                <a:lnTo>
                  <a:pt x="667" y="3586"/>
                </a:lnTo>
                <a:lnTo>
                  <a:pt x="628" y="3620"/>
                </a:lnTo>
                <a:lnTo>
                  <a:pt x="587" y="3652"/>
                </a:lnTo>
                <a:lnTo>
                  <a:pt x="544" y="3685"/>
                </a:lnTo>
                <a:lnTo>
                  <a:pt x="502" y="3717"/>
                </a:lnTo>
                <a:lnTo>
                  <a:pt x="460" y="3749"/>
                </a:lnTo>
                <a:lnTo>
                  <a:pt x="420" y="3783"/>
                </a:lnTo>
                <a:lnTo>
                  <a:pt x="382" y="3817"/>
                </a:lnTo>
                <a:lnTo>
                  <a:pt x="349" y="3854"/>
                </a:lnTo>
                <a:lnTo>
                  <a:pt x="319" y="3893"/>
                </a:lnTo>
                <a:lnTo>
                  <a:pt x="292" y="3939"/>
                </a:lnTo>
                <a:lnTo>
                  <a:pt x="269" y="3989"/>
                </a:lnTo>
                <a:lnTo>
                  <a:pt x="251" y="4042"/>
                </a:lnTo>
                <a:lnTo>
                  <a:pt x="234" y="4097"/>
                </a:lnTo>
                <a:lnTo>
                  <a:pt x="220" y="4154"/>
                </a:lnTo>
                <a:lnTo>
                  <a:pt x="204" y="4210"/>
                </a:lnTo>
                <a:lnTo>
                  <a:pt x="188" y="4265"/>
                </a:lnTo>
                <a:lnTo>
                  <a:pt x="171" y="4320"/>
                </a:lnTo>
                <a:lnTo>
                  <a:pt x="0" y="4320"/>
                </a:lnTo>
                <a:lnTo>
                  <a:pt x="17" y="4278"/>
                </a:lnTo>
                <a:lnTo>
                  <a:pt x="33" y="4232"/>
                </a:lnTo>
                <a:lnTo>
                  <a:pt x="46" y="4183"/>
                </a:lnTo>
                <a:lnTo>
                  <a:pt x="60" y="4131"/>
                </a:lnTo>
                <a:lnTo>
                  <a:pt x="75" y="4075"/>
                </a:lnTo>
                <a:lnTo>
                  <a:pt x="90" y="4019"/>
                </a:lnTo>
                <a:lnTo>
                  <a:pt x="109" y="3964"/>
                </a:lnTo>
                <a:lnTo>
                  <a:pt x="129" y="3909"/>
                </a:lnTo>
                <a:lnTo>
                  <a:pt x="156" y="3855"/>
                </a:lnTo>
                <a:lnTo>
                  <a:pt x="186" y="3804"/>
                </a:lnTo>
                <a:lnTo>
                  <a:pt x="222" y="3756"/>
                </a:lnTo>
                <a:lnTo>
                  <a:pt x="261" y="3713"/>
                </a:lnTo>
                <a:lnTo>
                  <a:pt x="303" y="3672"/>
                </a:lnTo>
                <a:lnTo>
                  <a:pt x="348" y="3634"/>
                </a:lnTo>
                <a:lnTo>
                  <a:pt x="392" y="3599"/>
                </a:lnTo>
                <a:lnTo>
                  <a:pt x="438" y="3565"/>
                </a:lnTo>
                <a:lnTo>
                  <a:pt x="482" y="3531"/>
                </a:lnTo>
                <a:lnTo>
                  <a:pt x="523" y="3499"/>
                </a:lnTo>
                <a:lnTo>
                  <a:pt x="561" y="3466"/>
                </a:lnTo>
                <a:lnTo>
                  <a:pt x="594" y="3434"/>
                </a:lnTo>
                <a:lnTo>
                  <a:pt x="620" y="3400"/>
                </a:lnTo>
                <a:lnTo>
                  <a:pt x="638" y="3367"/>
                </a:lnTo>
                <a:lnTo>
                  <a:pt x="647" y="3336"/>
                </a:lnTo>
                <a:lnTo>
                  <a:pt x="652" y="3302"/>
                </a:lnTo>
                <a:lnTo>
                  <a:pt x="654" y="3265"/>
                </a:lnTo>
                <a:lnTo>
                  <a:pt x="651" y="3224"/>
                </a:lnTo>
                <a:lnTo>
                  <a:pt x="647" y="3181"/>
                </a:lnTo>
                <a:lnTo>
                  <a:pt x="642" y="3137"/>
                </a:lnTo>
                <a:lnTo>
                  <a:pt x="637" y="3091"/>
                </a:lnTo>
                <a:lnTo>
                  <a:pt x="626" y="3021"/>
                </a:lnTo>
                <a:lnTo>
                  <a:pt x="620" y="2952"/>
                </a:lnTo>
                <a:lnTo>
                  <a:pt x="616" y="2881"/>
                </a:lnTo>
                <a:lnTo>
                  <a:pt x="618" y="2809"/>
                </a:lnTo>
                <a:lnTo>
                  <a:pt x="628" y="2737"/>
                </a:lnTo>
                <a:lnTo>
                  <a:pt x="642" y="2681"/>
                </a:lnTo>
                <a:lnTo>
                  <a:pt x="661" y="2626"/>
                </a:lnTo>
                <a:lnTo>
                  <a:pt x="685" y="2574"/>
                </a:lnTo>
                <a:lnTo>
                  <a:pt x="711" y="2521"/>
                </a:lnTo>
                <a:lnTo>
                  <a:pt x="739" y="2472"/>
                </a:lnTo>
                <a:lnTo>
                  <a:pt x="767" y="2423"/>
                </a:lnTo>
                <a:lnTo>
                  <a:pt x="791" y="2381"/>
                </a:lnTo>
                <a:lnTo>
                  <a:pt x="813" y="2342"/>
                </a:lnTo>
                <a:lnTo>
                  <a:pt x="834" y="2303"/>
                </a:lnTo>
                <a:lnTo>
                  <a:pt x="851" y="2265"/>
                </a:lnTo>
                <a:lnTo>
                  <a:pt x="864" y="2228"/>
                </a:lnTo>
                <a:lnTo>
                  <a:pt x="873" y="2194"/>
                </a:lnTo>
                <a:lnTo>
                  <a:pt x="876" y="2160"/>
                </a:lnTo>
                <a:lnTo>
                  <a:pt x="873" y="2126"/>
                </a:lnTo>
                <a:lnTo>
                  <a:pt x="864" y="2092"/>
                </a:lnTo>
                <a:lnTo>
                  <a:pt x="851" y="2055"/>
                </a:lnTo>
                <a:lnTo>
                  <a:pt x="834" y="2017"/>
                </a:lnTo>
                <a:lnTo>
                  <a:pt x="813" y="1978"/>
                </a:lnTo>
                <a:lnTo>
                  <a:pt x="791" y="1939"/>
                </a:lnTo>
                <a:lnTo>
                  <a:pt x="767" y="1897"/>
                </a:lnTo>
                <a:lnTo>
                  <a:pt x="739" y="1848"/>
                </a:lnTo>
                <a:lnTo>
                  <a:pt x="711" y="1799"/>
                </a:lnTo>
                <a:lnTo>
                  <a:pt x="685" y="1746"/>
                </a:lnTo>
                <a:lnTo>
                  <a:pt x="661" y="1694"/>
                </a:lnTo>
                <a:lnTo>
                  <a:pt x="642" y="1639"/>
                </a:lnTo>
                <a:lnTo>
                  <a:pt x="628" y="1583"/>
                </a:lnTo>
                <a:lnTo>
                  <a:pt x="618" y="1511"/>
                </a:lnTo>
                <a:lnTo>
                  <a:pt x="616" y="1439"/>
                </a:lnTo>
                <a:lnTo>
                  <a:pt x="620" y="1368"/>
                </a:lnTo>
                <a:lnTo>
                  <a:pt x="626" y="1299"/>
                </a:lnTo>
                <a:lnTo>
                  <a:pt x="637" y="1229"/>
                </a:lnTo>
                <a:lnTo>
                  <a:pt x="642" y="1183"/>
                </a:lnTo>
                <a:lnTo>
                  <a:pt x="647" y="1139"/>
                </a:lnTo>
                <a:lnTo>
                  <a:pt x="651" y="1096"/>
                </a:lnTo>
                <a:lnTo>
                  <a:pt x="654" y="1055"/>
                </a:lnTo>
                <a:lnTo>
                  <a:pt x="652" y="1018"/>
                </a:lnTo>
                <a:lnTo>
                  <a:pt x="647" y="984"/>
                </a:lnTo>
                <a:lnTo>
                  <a:pt x="638" y="953"/>
                </a:lnTo>
                <a:lnTo>
                  <a:pt x="620" y="920"/>
                </a:lnTo>
                <a:lnTo>
                  <a:pt x="594" y="886"/>
                </a:lnTo>
                <a:lnTo>
                  <a:pt x="561" y="854"/>
                </a:lnTo>
                <a:lnTo>
                  <a:pt x="523" y="822"/>
                </a:lnTo>
                <a:lnTo>
                  <a:pt x="482" y="789"/>
                </a:lnTo>
                <a:lnTo>
                  <a:pt x="438" y="755"/>
                </a:lnTo>
                <a:lnTo>
                  <a:pt x="392" y="721"/>
                </a:lnTo>
                <a:lnTo>
                  <a:pt x="348" y="686"/>
                </a:lnTo>
                <a:lnTo>
                  <a:pt x="303" y="648"/>
                </a:lnTo>
                <a:lnTo>
                  <a:pt x="261" y="607"/>
                </a:lnTo>
                <a:lnTo>
                  <a:pt x="222" y="564"/>
                </a:lnTo>
                <a:lnTo>
                  <a:pt x="186" y="516"/>
                </a:lnTo>
                <a:lnTo>
                  <a:pt x="156" y="465"/>
                </a:lnTo>
                <a:lnTo>
                  <a:pt x="129" y="411"/>
                </a:lnTo>
                <a:lnTo>
                  <a:pt x="109" y="356"/>
                </a:lnTo>
                <a:lnTo>
                  <a:pt x="90" y="301"/>
                </a:lnTo>
                <a:lnTo>
                  <a:pt x="75" y="245"/>
                </a:lnTo>
                <a:lnTo>
                  <a:pt x="60" y="189"/>
                </a:lnTo>
                <a:lnTo>
                  <a:pt x="46" y="137"/>
                </a:lnTo>
                <a:lnTo>
                  <a:pt x="33" y="88"/>
                </a:lnTo>
                <a:lnTo>
                  <a:pt x="17" y="42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110979" cy="6858000"/>
            <a:chOff x="0" y="0"/>
            <a:chExt cx="2110979" cy="6858000"/>
          </a:xfrm>
        </p:grpSpPr>
        <p:sp>
          <p:nvSpPr>
            <p:cNvPr id="9" name="Freeform 8" title="left scallop shape"/>
            <p:cNvSpPr/>
            <p:nvPr/>
          </p:nvSpPr>
          <p:spPr bwMode="auto">
            <a:xfrm>
              <a:off x="0" y="0"/>
              <a:ext cx="2110979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0" name="Freeform 11" title="left scallop inline"/>
            <p:cNvSpPr/>
            <p:nvPr/>
          </p:nvSpPr>
          <p:spPr bwMode="auto">
            <a:xfrm>
              <a:off x="655786" y="0"/>
              <a:ext cx="1234679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412240811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2286000"/>
            <a:ext cx="3593592" cy="361950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85846" y="2286000"/>
            <a:ext cx="3593592" cy="3619500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2329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2975" y="381001"/>
            <a:ext cx="7629525" cy="1493517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1832" y="2199634"/>
            <a:ext cx="361188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800" b="1" cap="all" spc="15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1832" y="2909102"/>
            <a:ext cx="3611880" cy="299639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75398" y="2199634"/>
            <a:ext cx="361188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800" b="1" cap="all" spc="15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75398" y="2909102"/>
            <a:ext cx="3611880" cy="299639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611736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3280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0767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5542359" y="0"/>
            <a:ext cx="3601641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53414" y="457200"/>
            <a:ext cx="2319086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800" b="1" i="0" cap="all" spc="225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3788" y="920377"/>
            <a:ext cx="4618814" cy="4985124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53414" y="1741336"/>
            <a:ext cx="2319086" cy="4164164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200"/>
              </a:spcBef>
              <a:buNone/>
              <a:defRPr sz="1400" baseline="0">
                <a:solidFill>
                  <a:schemeClr val="bg2"/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3789" y="6375679"/>
            <a:ext cx="925016" cy="348462"/>
          </a:xfrm>
        </p:spPr>
        <p:txBody>
          <a:bodyPr/>
          <a:lstStyle/>
          <a:p>
            <a:fld id="{5BCAD085-E8A6-8845-BD4E-CB4CCA059FC4}" type="datetimeFigureOut">
              <a:rPr lang="en-US" smtClean="0"/>
              <a:t>10/7/2025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577716" y="6375679"/>
            <a:ext cx="2611634" cy="345796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268261" y="6375679"/>
            <a:ext cx="924342" cy="345796"/>
          </a:xfrm>
        </p:spPr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1" name="Rectangle 10" title="left edge border"/>
          <p:cNvSpPr/>
          <p:nvPr/>
        </p:nvSpPr>
        <p:spPr>
          <a:xfrm>
            <a:off x="0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5931086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12598" y="1"/>
            <a:ext cx="5516689" cy="685799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s-ES"/>
              <a:t>Haga clic en el icono para agregar una imagen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5542359" y="0"/>
            <a:ext cx="3601641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/>
          <p:cNvSpPr/>
          <p:nvPr/>
        </p:nvSpPr>
        <p:spPr>
          <a:xfrm>
            <a:off x="0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53413" y="457200"/>
            <a:ext cx="2319088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800" b="1" i="0" spc="225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53413" y="1741336"/>
            <a:ext cx="2319088" cy="4164164"/>
          </a:xfrm>
        </p:spPr>
        <p:txBody>
          <a:bodyPr>
            <a:normAutofit/>
          </a:bodyPr>
          <a:lstStyle>
            <a:lvl1pPr marL="0" indent="0">
              <a:lnSpc>
                <a:spcPct val="110000"/>
              </a:lnSpc>
              <a:spcBef>
                <a:spcPts val="1200"/>
              </a:spcBef>
              <a:buNone/>
              <a:defRPr sz="1400" baseline="0">
                <a:solidFill>
                  <a:schemeClr val="bg2"/>
                </a:solidFill>
              </a:defRPr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574463" y="6375679"/>
            <a:ext cx="924342" cy="348462"/>
          </a:xfrm>
        </p:spPr>
        <p:txBody>
          <a:bodyPr/>
          <a:lstStyle/>
          <a:p>
            <a:fld id="{5BCAD085-E8A6-8845-BD4E-CB4CCA059FC4}" type="datetimeFigureOut">
              <a:rPr lang="en-US" smtClean="0"/>
              <a:t>10/7/2025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577716" y="6375679"/>
            <a:ext cx="2611634" cy="345796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256153" y="6375679"/>
            <a:ext cx="947460" cy="345796"/>
          </a:xfrm>
        </p:spPr>
        <p:txBody>
          <a:bodyPr/>
          <a:lstStyle/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3605921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38758" y="382385"/>
            <a:ext cx="763374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8758" y="2286002"/>
            <a:ext cx="763374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8758" y="6375679"/>
            <a:ext cx="174729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10/7/2025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75679"/>
            <a:ext cx="30861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1" y="6375679"/>
            <a:ext cx="211454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‹Nº›</a:t>
            </a:fld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8931402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0" name="Rectangle 9" title="right edge border"/>
          <p:cNvSpPr/>
          <p:nvPr/>
        </p:nvSpPr>
        <p:spPr>
          <a:xfrm>
            <a:off x="8931402" y="0"/>
            <a:ext cx="21259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14" name="Freeform 5"/>
          <p:cNvSpPr/>
          <p:nvPr/>
        </p:nvSpPr>
        <p:spPr bwMode="auto">
          <a:xfrm>
            <a:off x="1" y="0"/>
            <a:ext cx="679090" cy="6858000"/>
          </a:xfrm>
          <a:custGeom>
            <a:avLst/>
            <a:gdLst/>
            <a:ahLst/>
            <a:cxnLst/>
            <a:rect l="0" t="0" r="r" b="b"/>
            <a:pathLst>
              <a:path w="211" h="2160">
                <a:moveTo>
                  <a:pt x="155" y="1728"/>
                </a:moveTo>
                <a:cubicBezTo>
                  <a:pt x="155" y="1620"/>
                  <a:pt x="211" y="1620"/>
                  <a:pt x="211" y="1512"/>
                </a:cubicBezTo>
                <a:cubicBezTo>
                  <a:pt x="211" y="1404"/>
                  <a:pt x="155" y="1404"/>
                  <a:pt x="155" y="1296"/>
                </a:cubicBezTo>
                <a:cubicBezTo>
                  <a:pt x="155" y="1188"/>
                  <a:pt x="211" y="1188"/>
                  <a:pt x="211" y="1080"/>
                </a:cubicBezTo>
                <a:cubicBezTo>
                  <a:pt x="211" y="972"/>
                  <a:pt x="155" y="972"/>
                  <a:pt x="155" y="864"/>
                </a:cubicBezTo>
                <a:cubicBezTo>
                  <a:pt x="155" y="756"/>
                  <a:pt x="211" y="756"/>
                  <a:pt x="211" y="648"/>
                </a:cubicBezTo>
                <a:cubicBezTo>
                  <a:pt x="211" y="540"/>
                  <a:pt x="155" y="540"/>
                  <a:pt x="155" y="432"/>
                </a:cubicBezTo>
                <a:cubicBezTo>
                  <a:pt x="155" y="324"/>
                  <a:pt x="211" y="324"/>
                  <a:pt x="211" y="216"/>
                </a:cubicBezTo>
                <a:cubicBezTo>
                  <a:pt x="211" y="108"/>
                  <a:pt x="155" y="108"/>
                  <a:pt x="155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2160"/>
                  <a:pt x="0" y="2160"/>
                  <a:pt x="0" y="2160"/>
                </a:cubicBezTo>
                <a:cubicBezTo>
                  <a:pt x="155" y="2160"/>
                  <a:pt x="155" y="2160"/>
                  <a:pt x="155" y="2160"/>
                </a:cubicBezTo>
                <a:cubicBezTo>
                  <a:pt x="155" y="2052"/>
                  <a:pt x="211" y="2052"/>
                  <a:pt x="211" y="1944"/>
                </a:cubicBezTo>
                <a:cubicBezTo>
                  <a:pt x="211" y="1836"/>
                  <a:pt x="155" y="1836"/>
                  <a:pt x="155" y="1728"/>
                </a:cubicBezTo>
                <a:close/>
              </a:path>
            </a:pathLst>
          </a:custGeom>
          <a:solidFill>
            <a:schemeClr val="tx2"/>
          </a:solid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576925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5100" kern="1200" cap="all" spc="15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6858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0" pos="594">
          <p15:clr>
            <a:srgbClr val="F26B43"/>
          </p15:clr>
        </p15:guide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pos="5400">
          <p15:clr>
            <a:srgbClr val="F26B43"/>
          </p15:clr>
        </p15:guide>
        <p15:guide id="4" orient="horz" pos="4008">
          <p15:clr>
            <a:srgbClr val="F26B43"/>
          </p15:clr>
        </p15:guide>
        <p15:guide id="5" orient="horz" pos="1440">
          <p15:clr>
            <a:srgbClr val="F26B43"/>
          </p15:clr>
        </p15:guide>
        <p15:guide id="6" orient="horz" pos="3720">
          <p15:clr>
            <a:srgbClr val="F26B43"/>
          </p15:clr>
        </p15:guide>
        <p15:guide id="7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ÍA A DÍA: Intervención del Trabajo Social en la emergencia provocada ...">
            <a:extLst>
              <a:ext uri="{FF2B5EF4-FFF2-40B4-BE49-F238E27FC236}">
                <a16:creationId xmlns:a16="http://schemas.microsoft.com/office/drawing/2014/main" id="{64451AD2-1180-4F7F-8E61-213BB1649B7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506289" y="3489189"/>
            <a:ext cx="2374309" cy="3165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2888" y="307949"/>
            <a:ext cx="8901112" cy="2375978"/>
          </a:xfrm>
        </p:spPr>
        <p:txBody>
          <a:bodyPr>
            <a:noAutofit/>
          </a:bodyPr>
          <a:lstStyle/>
          <a:p>
            <a:pPr algn="ctr"/>
            <a:r>
              <a:rPr sz="3600" cap="all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Acción</a:t>
            </a:r>
            <a:r>
              <a:rPr sz="3600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y </a:t>
            </a:r>
            <a:r>
              <a:rPr sz="3600" cap="all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Reacción</a:t>
            </a:r>
            <a:r>
              <a:rPr sz="3600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  <a:br>
              <a:rPr lang="es-ES" sz="3600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sz="3600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sz="3600" cap="all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Intervención</a:t>
            </a:r>
            <a:r>
              <a:rPr sz="3600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del </a:t>
            </a:r>
            <a:r>
              <a:rPr sz="3600" cap="all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Trabajo</a:t>
            </a:r>
            <a:r>
              <a:rPr sz="3600" cap="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Social ante la DANA en Mira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type="subTitle" idx="1"/>
          </p:nvPr>
        </p:nvSpPr>
        <p:spPr>
          <a:xfrm>
            <a:off x="242888" y="2683927"/>
            <a:ext cx="8901112" cy="1377651"/>
          </a:xfrm>
        </p:spPr>
        <p:txBody>
          <a:bodyPr>
            <a:normAutofit/>
          </a:bodyPr>
          <a:lstStyle/>
          <a:p>
            <a:r>
              <a:rPr lang="es-ES" dirty="0"/>
              <a:t>UNA EXPERIENCIA DE COMPROMISO, APRENDIZAJE Y TRANSFORMACIÓN EN UN CONTEXTO DE EMERGENCIA.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196AD8-BA83-4238-9759-7440E21B2D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UN AÑO TRAS LA DANA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51E82979-19C0-4589-961D-BBFF48D54207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64595" y="1179901"/>
            <a:ext cx="2981898" cy="3619500"/>
          </a:xfrm>
        </p:spPr>
      </p:pic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FE7B8841-3DB8-4E6E-921E-17359B34220E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065981" y="1607271"/>
            <a:ext cx="1672079" cy="2229439"/>
          </a:xfr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499214C-0C20-4EF3-9DE2-2EE27BAE6B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5981" y="4326304"/>
            <a:ext cx="2865748" cy="214931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414F4F44-2449-479F-9CC9-BE82E2AA31F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94743" y="1075255"/>
            <a:ext cx="2184662" cy="2912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8863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934180" y="319882"/>
            <a:ext cx="7985125" cy="1303337"/>
          </a:xfrm>
        </p:spPr>
        <p:txBody>
          <a:bodyPr/>
          <a:lstStyle/>
          <a:p>
            <a:pPr algn="ctr"/>
            <a:r>
              <a:rPr cap="small" dirty="0" err="1"/>
              <a:t>Agradecimientos</a:t>
            </a:r>
            <a:endParaRPr cap="small" dirty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934180" y="1470025"/>
            <a:ext cx="7985125" cy="2457449"/>
          </a:xfrm>
        </p:spPr>
        <p:txBody>
          <a:bodyPr>
            <a:noAutofit/>
          </a:bodyPr>
          <a:lstStyle/>
          <a:p>
            <a:r>
              <a:rPr lang="es-ES" dirty="0"/>
              <a:t>COMUNIDAD DE MIRA.</a:t>
            </a:r>
          </a:p>
          <a:p>
            <a:r>
              <a:rPr lang="es-ES" dirty="0"/>
              <a:t>DELEGACION, ADMINISTRACIONES, VOLUNTARIOS, ONG´S , ENTIDADES DEL TERCER SECTOR</a:t>
            </a:r>
          </a:p>
          <a:p>
            <a:r>
              <a:rPr lang="es-ES" dirty="0"/>
              <a:t> COMPAÑERAS DE OTRAS ZONAS, A MI EQUIPO</a:t>
            </a:r>
          </a:p>
          <a:p>
            <a:r>
              <a:rPr lang="es-ES" dirty="0"/>
              <a:t>APOYOS VISIBLES E INVISIBLES QUE HICIERON POSIBLE LA RESPUESTA.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F676C42D-8E4D-4EA0-8710-4E20B647B6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9600" y="4007642"/>
            <a:ext cx="3535488" cy="253047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92F7BD5-AFF5-4CAA-A70F-6271B1CBB8C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6961" y="3618175"/>
            <a:ext cx="3049137" cy="203375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42962" y="566738"/>
            <a:ext cx="7986713" cy="1371600"/>
          </a:xfrm>
        </p:spPr>
        <p:txBody>
          <a:bodyPr/>
          <a:lstStyle/>
          <a:p>
            <a:pPr algn="ctr"/>
            <a:r>
              <a:rPr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Municipio de Mira: </a:t>
            </a:r>
            <a:r>
              <a:rPr cap="small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Contexto</a:t>
            </a:r>
            <a:endParaRPr cap="smal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type="body" sz="half" idx="4294967295"/>
          </p:nvPr>
        </p:nvSpPr>
        <p:spPr>
          <a:xfrm>
            <a:off x="1171575" y="1633537"/>
            <a:ext cx="7658100" cy="1828800"/>
          </a:xfrm>
        </p:spPr>
        <p:txBody>
          <a:bodyPr>
            <a:normAutofit/>
          </a:bodyPr>
          <a:lstStyle/>
          <a:p>
            <a:r>
              <a:rPr lang="es-ES" dirty="0"/>
              <a:t>ENTORNO RURAL, DISPERSO, CON POBLACIÓN ENVEJECIDA.</a:t>
            </a:r>
          </a:p>
          <a:p>
            <a:r>
              <a:rPr lang="es-ES" dirty="0"/>
              <a:t>SERVICIOS LIMITADOS.</a:t>
            </a:r>
          </a:p>
          <a:p>
            <a:r>
              <a:rPr lang="es-ES" dirty="0"/>
              <a:t>RED COMUNITARIA FUERTE Y ESENCIAL</a:t>
            </a:r>
            <a:r>
              <a:rPr dirty="0"/>
              <a:t>.</a:t>
            </a:r>
          </a:p>
        </p:txBody>
      </p:sp>
      <p:pic>
        <p:nvPicPr>
          <p:cNvPr id="1026" name="Picture 2" descr="Mira ubicada en Provincia de Cuenca">
            <a:extLst>
              <a:ext uri="{FF2B5EF4-FFF2-40B4-BE49-F238E27FC236}">
                <a16:creationId xmlns:a16="http://schemas.microsoft.com/office/drawing/2014/main" id="{A4D0A518-2286-4B2B-B1AD-BEC80E7F84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0123" y="3595599"/>
            <a:ext cx="2929463" cy="2609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830262" y="557213"/>
            <a:ext cx="8042275" cy="850900"/>
          </a:xfrm>
        </p:spPr>
        <p:txBody>
          <a:bodyPr/>
          <a:lstStyle/>
          <a:p>
            <a:pPr algn="ctr"/>
            <a:r>
              <a:rPr cap="small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Equipo</a:t>
            </a:r>
            <a:r>
              <a:rPr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 </a:t>
            </a:r>
            <a:r>
              <a:rPr cap="small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Servicios</a:t>
            </a:r>
            <a:r>
              <a:rPr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cap="small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Sociales</a:t>
            </a:r>
            <a:endParaRPr cap="smal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type="body" idx="4294967295"/>
          </p:nvPr>
        </p:nvSpPr>
        <p:spPr>
          <a:xfrm>
            <a:off x="1130299" y="1528763"/>
            <a:ext cx="7742238" cy="2071687"/>
          </a:xfrm>
        </p:spPr>
        <p:txBody>
          <a:bodyPr>
            <a:normAutofit/>
          </a:bodyPr>
          <a:lstStyle/>
          <a:p>
            <a:r>
              <a:rPr lang="es-ES" dirty="0"/>
              <a:t>2 PROFESIONALES: TRABAJADORA SOCIAL Y EDUCADORA.</a:t>
            </a:r>
          </a:p>
          <a:p>
            <a:r>
              <a:rPr lang="es-ES" dirty="0"/>
              <a:t> ATENCIÓN 1 DÍA A LA SEMANA.</a:t>
            </a:r>
          </a:p>
          <a:p>
            <a:r>
              <a:rPr lang="es-ES" dirty="0"/>
              <a:t>SIN EXPERIENCIA EN CATÁSTROFES.</a:t>
            </a:r>
          </a:p>
          <a:p>
            <a:pPr marL="0" indent="0">
              <a:buNone/>
            </a:pPr>
            <a:endParaRPr lang="es-ES" dirty="0"/>
          </a:p>
        </p:txBody>
      </p:sp>
      <p:pic>
        <p:nvPicPr>
          <p:cNvPr id="1028" name="Picture 4" descr="Resultado de imagen de trabajadora social">
            <a:extLst>
              <a:ext uri="{FF2B5EF4-FFF2-40B4-BE49-F238E27FC236}">
                <a16:creationId xmlns:a16="http://schemas.microsoft.com/office/drawing/2014/main" id="{9F061BDB-8DF8-4502-A047-DB990F23489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6065" y="3429000"/>
            <a:ext cx="3531870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57238" y="588832"/>
            <a:ext cx="8067675" cy="1303337"/>
          </a:xfrm>
        </p:spPr>
        <p:txBody>
          <a:bodyPr/>
          <a:lstStyle/>
          <a:p>
            <a:pPr algn="ctr"/>
            <a:r>
              <a:rPr cap="small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Impacto</a:t>
            </a:r>
            <a:r>
              <a:rPr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de la DANA: El </a:t>
            </a:r>
            <a:r>
              <a:rPr cap="small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Caos</a:t>
            </a:r>
            <a:endParaRPr cap="smal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227138" y="1704975"/>
            <a:ext cx="7597775" cy="2016125"/>
          </a:xfrm>
        </p:spPr>
        <p:txBody>
          <a:bodyPr>
            <a:normAutofit/>
          </a:bodyPr>
          <a:lstStyle/>
          <a:p>
            <a:r>
              <a:rPr lang="es-ES" dirty="0"/>
              <a:t>CALLES INTRANSITABLES, VIVIENDAS DAÑADAS.</a:t>
            </a:r>
          </a:p>
          <a:p>
            <a:r>
              <a:rPr lang="es-ES" dirty="0"/>
              <a:t> DESALOJO URGENTE DE MAYORES.</a:t>
            </a:r>
          </a:p>
          <a:p>
            <a:r>
              <a:rPr lang="es-ES" dirty="0"/>
              <a:t> CONTACTO CON PERSONAS VULNERABLES.</a:t>
            </a:r>
          </a:p>
          <a:p>
            <a:r>
              <a:rPr lang="es-ES" dirty="0"/>
              <a:t> DESORIENTACIÓN, TENSIÓN, REACCIÓN RÁPIDA</a:t>
            </a:r>
            <a:r>
              <a:rPr dirty="0"/>
              <a:t>.</a:t>
            </a:r>
          </a:p>
        </p:txBody>
      </p:sp>
      <p:pic>
        <p:nvPicPr>
          <p:cNvPr id="2052" name="Picture 4" descr="La Unidad Militar de Emergencias llega a Mira (Cuenca) por los efectos ...">
            <a:extLst>
              <a:ext uri="{FF2B5EF4-FFF2-40B4-BE49-F238E27FC236}">
                <a16:creationId xmlns:a16="http://schemas.microsoft.com/office/drawing/2014/main" id="{219FA42E-0544-4F2E-8B30-4BC992A5F5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8533" y="3582234"/>
            <a:ext cx="2686934" cy="2686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904875" y="530629"/>
            <a:ext cx="8037513" cy="1303337"/>
          </a:xfrm>
        </p:spPr>
        <p:txBody>
          <a:bodyPr/>
          <a:lstStyle/>
          <a:p>
            <a:pPr algn="ctr"/>
            <a:r>
              <a:rPr cap="small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Apoyos</a:t>
            </a:r>
            <a:r>
              <a:rPr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y Redes </a:t>
            </a:r>
            <a:r>
              <a:rPr cap="small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Iniciales</a:t>
            </a:r>
            <a:endParaRPr cap="smal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904875" y="1592263"/>
            <a:ext cx="7667625" cy="2235200"/>
          </a:xfrm>
        </p:spPr>
        <p:txBody>
          <a:bodyPr>
            <a:normAutofit/>
          </a:bodyPr>
          <a:lstStyle/>
          <a:p>
            <a:r>
              <a:rPr lang="es-ES" dirty="0"/>
              <a:t>APOYO COMPAÑEROS, DELEGACION, ADMINISTRACIONES</a:t>
            </a:r>
          </a:p>
          <a:p>
            <a:r>
              <a:rPr lang="es-ES" dirty="0"/>
              <a:t> COLABORACIÓN DE ONGS Y VOLUNTARIADO.</a:t>
            </a:r>
          </a:p>
          <a:p>
            <a:r>
              <a:rPr lang="es-ES" dirty="0"/>
              <a:t> EUFORIA, EMPODERAMIENTO PROFESIONAL Y COMUNITARIO.</a:t>
            </a:r>
          </a:p>
        </p:txBody>
      </p:sp>
      <p:pic>
        <p:nvPicPr>
          <p:cNvPr id="3076" name="Picture 4" descr="Fallece una mujer por la DANA caída en Mira (Cuenca) - YouTube">
            <a:extLst>
              <a:ext uri="{FF2B5EF4-FFF2-40B4-BE49-F238E27FC236}">
                <a16:creationId xmlns:a16="http://schemas.microsoft.com/office/drawing/2014/main" id="{EA1B0DB1-BD3A-4DF1-A1B2-6BF82C0F6F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38"/>
          <a:stretch/>
        </p:blipFill>
        <p:spPr bwMode="auto">
          <a:xfrm>
            <a:off x="5824036" y="3983727"/>
            <a:ext cx="3010401" cy="1691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Las farmacias rurales de Cuenca recogen y trasladan 4.000 kilos de ...">
            <a:extLst>
              <a:ext uri="{FF2B5EF4-FFF2-40B4-BE49-F238E27FC236}">
                <a16:creationId xmlns:a16="http://schemas.microsoft.com/office/drawing/2014/main" id="{4F9F8E5E-00F8-4BA7-B22D-3AF935D3B8C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0385"/>
          <a:stretch/>
        </p:blipFill>
        <p:spPr bwMode="auto">
          <a:xfrm>
            <a:off x="3291390" y="3983726"/>
            <a:ext cx="2257534" cy="1691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El paso de la Dana por Mira (Cuenca) causó daños por valor de 14,5 ...">
            <a:extLst>
              <a:ext uri="{FF2B5EF4-FFF2-40B4-BE49-F238E27FC236}">
                <a16:creationId xmlns:a16="http://schemas.microsoft.com/office/drawing/2014/main" id="{BE5293C9-02C4-49EF-9135-2DD425F9B2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744" y="3983728"/>
            <a:ext cx="2257534" cy="1691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85801" y="587375"/>
            <a:ext cx="8458200" cy="1303338"/>
          </a:xfrm>
        </p:spPr>
        <p:txBody>
          <a:bodyPr>
            <a:normAutofit fontScale="90000"/>
          </a:bodyPr>
          <a:lstStyle/>
          <a:p>
            <a:pPr algn="ctr"/>
            <a:r>
              <a:rPr cap="small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Servicios</a:t>
            </a:r>
            <a:r>
              <a:rPr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cap="small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Sociales</a:t>
            </a:r>
            <a:r>
              <a:rPr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cap="small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como</a:t>
            </a:r>
            <a:r>
              <a:rPr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Centro de </a:t>
            </a:r>
            <a:r>
              <a:rPr cap="small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Coordinación</a:t>
            </a:r>
            <a:endParaRPr cap="smal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200150" y="1925637"/>
            <a:ext cx="7715250" cy="1949450"/>
          </a:xfrm>
        </p:spPr>
        <p:txBody>
          <a:bodyPr>
            <a:normAutofit/>
          </a:bodyPr>
          <a:lstStyle/>
          <a:p>
            <a:r>
              <a:rPr lang="es-ES" dirty="0"/>
              <a:t> REPARTO DE ALIMENTOS Y ROPA.</a:t>
            </a:r>
          </a:p>
          <a:p>
            <a:r>
              <a:rPr lang="es-ES" dirty="0"/>
              <a:t>CANALIZACIÓN DE NECESIDADES.</a:t>
            </a:r>
          </a:p>
          <a:p>
            <a:r>
              <a:rPr lang="es-ES" dirty="0"/>
              <a:t> ORGANIZACIÓN DE VOLUNTARIADO.</a:t>
            </a:r>
          </a:p>
          <a:p>
            <a:r>
              <a:rPr lang="es-ES" dirty="0"/>
              <a:t> REGISTRO DETALLADO CASA POR CASA.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0D76CB10-354C-43C2-970C-8D0FA78F83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09402" y="3875087"/>
            <a:ext cx="2134185" cy="28652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85813" y="550863"/>
            <a:ext cx="8358187" cy="1303337"/>
          </a:xfrm>
        </p:spPr>
        <p:txBody>
          <a:bodyPr>
            <a:normAutofit fontScale="90000"/>
          </a:bodyPr>
          <a:lstStyle/>
          <a:p>
            <a:r>
              <a:rPr lang="es-ES" cap="small" dirty="0"/>
              <a:t>Intervención Sostenida en el Tiempo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401763" y="1579563"/>
            <a:ext cx="7742237" cy="3444875"/>
          </a:xfrm>
        </p:spPr>
        <p:txBody>
          <a:bodyPr/>
          <a:lstStyle/>
          <a:p>
            <a:r>
              <a:rPr lang="es-ES" dirty="0"/>
              <a:t> ATENCIÓN DIARIA DURANTE 4 MESES.</a:t>
            </a:r>
          </a:p>
          <a:p>
            <a:r>
              <a:rPr lang="es-ES" dirty="0"/>
              <a:t> REORGANIZACIÓN DEL SERVICIO.</a:t>
            </a:r>
          </a:p>
          <a:p>
            <a:r>
              <a:rPr lang="es-ES" dirty="0"/>
              <a:t> APOYO CONTINUO A LA POBLACIÓN.</a:t>
            </a:r>
          </a:p>
          <a:p>
            <a:r>
              <a:rPr lang="es-ES" dirty="0"/>
              <a:t> DE LA ENERGÍA INICIAL AL AGOTAMIENTO EMOCIONAL.</a:t>
            </a:r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52A54301-CFC9-4023-A17D-E6F7717DD4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8450" y="3861638"/>
            <a:ext cx="3471545" cy="232559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771525" y="544513"/>
            <a:ext cx="8372475" cy="1303337"/>
          </a:xfrm>
        </p:spPr>
        <p:txBody>
          <a:bodyPr>
            <a:normAutofit fontScale="90000"/>
          </a:bodyPr>
          <a:lstStyle/>
          <a:p>
            <a:pPr algn="ctr"/>
            <a:r>
              <a:rPr cap="small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Emergencia</a:t>
            </a:r>
            <a:r>
              <a:rPr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cap="small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Emocional</a:t>
            </a:r>
            <a:r>
              <a:rPr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cap="small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Persistente</a:t>
            </a:r>
            <a:endParaRPr cap="small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085849" y="1847850"/>
            <a:ext cx="7743825" cy="1714500"/>
          </a:xfrm>
        </p:spPr>
        <p:txBody>
          <a:bodyPr>
            <a:normAutofit/>
          </a:bodyPr>
          <a:lstStyle/>
          <a:p>
            <a:r>
              <a:rPr dirty="0"/>
              <a:t> </a:t>
            </a:r>
            <a:r>
              <a:rPr lang="es-ES" dirty="0"/>
              <a:t>SECUELAS EMOCIONALES PRESENTES.</a:t>
            </a:r>
          </a:p>
          <a:p>
            <a:r>
              <a:rPr lang="es-ES" dirty="0"/>
              <a:t> RETIRADA DE APOYOS EXTERNOS.</a:t>
            </a:r>
          </a:p>
          <a:p>
            <a:r>
              <a:rPr lang="es-ES" dirty="0"/>
              <a:t> SERVICIOS SOCIALES SIGUE SIENDO EL RECURSO CONSTANTE</a:t>
            </a:r>
            <a:r>
              <a:rPr dirty="0"/>
              <a:t>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5FE26E6-3AFA-4E6F-9775-187B85A29A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3693" y="3711851"/>
            <a:ext cx="3661768" cy="244606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657224" y="560388"/>
            <a:ext cx="8258175" cy="1303337"/>
          </a:xfrm>
        </p:spPr>
        <p:txBody>
          <a:bodyPr>
            <a:normAutofit fontScale="90000"/>
          </a:bodyPr>
          <a:lstStyle/>
          <a:p>
            <a:pPr algn="ctr"/>
            <a:r>
              <a:rPr cap="small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Reflexión</a:t>
            </a:r>
            <a:r>
              <a:rPr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cap="small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Profesional</a:t>
            </a:r>
            <a:r>
              <a:rPr cap="small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y Personal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428750" y="1863725"/>
            <a:ext cx="7715250" cy="1731963"/>
          </a:xfrm>
        </p:spPr>
        <p:txBody>
          <a:bodyPr>
            <a:normAutofit/>
          </a:bodyPr>
          <a:lstStyle/>
          <a:p>
            <a:r>
              <a:rPr lang="es-ES" dirty="0"/>
              <a:t>"ESTUVIMOS, ESTAMOS Y ESTAREMOS."</a:t>
            </a:r>
          </a:p>
          <a:p>
            <a:r>
              <a:rPr lang="es-ES" dirty="0"/>
              <a:t> PRESENCIA, VÍNCULO, CUIDADO.</a:t>
            </a:r>
          </a:p>
          <a:p>
            <a:r>
              <a:rPr lang="es-ES" dirty="0"/>
              <a:t> DE LA EUFORIA A LA SOLEDAD PROFESIONAL.</a:t>
            </a:r>
          </a:p>
          <a:p>
            <a:r>
              <a:rPr lang="es-ES" dirty="0"/>
              <a:t> APRENDIZAJE PROFUNDO.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3FA84A3A-EF85-417A-9E99-3927E7165E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550" y="4125508"/>
            <a:ext cx="3682899" cy="24625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prestig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Distintivo">
  <a:themeElements>
    <a:clrScheme name="Distintivo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Distintivo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istintivo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TM10001106[[fn=Distintivo]]</Template>
  <TotalTime>177</TotalTime>
  <Words>295</Words>
  <Application>Microsoft Office PowerPoint</Application>
  <PresentationFormat>Presentación en pantalla (4:3)</PresentationFormat>
  <Paragraphs>45</Paragraphs>
  <Slides>11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6" baseType="lpstr">
      <vt:lpstr>Arial</vt:lpstr>
      <vt:lpstr>Calibri</vt:lpstr>
      <vt:lpstr>Gill Sans MT</vt:lpstr>
      <vt:lpstr>Impact</vt:lpstr>
      <vt:lpstr>Distintivo</vt:lpstr>
      <vt:lpstr>Acción y Reacción:  Intervención del Trabajo Social ante la DANA en Mira</vt:lpstr>
      <vt:lpstr>Municipio de Mira: Contexto</vt:lpstr>
      <vt:lpstr>Equipo de Servicios Sociales</vt:lpstr>
      <vt:lpstr>Impacto de la DANA: El Caos</vt:lpstr>
      <vt:lpstr>Apoyos y Redes Iniciales</vt:lpstr>
      <vt:lpstr>Servicios Sociales como Centro de Coordinación</vt:lpstr>
      <vt:lpstr>Intervención Sostenida en el Tiempo</vt:lpstr>
      <vt:lpstr>Emergencia Emocional Persistente</vt:lpstr>
      <vt:lpstr>Reflexión Profesional y Personal</vt:lpstr>
      <vt:lpstr>UN AÑO TRAS LA DANA</vt:lpstr>
      <vt:lpstr>Agradecimientos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Acción y Reacción:  Intervención del Trabajo Social ante la DANA en Mira</dc:title>
  <dc:subject/>
  <dc:creator>ana isabel gea monleon</dc:creator>
  <cp:keywords/>
  <dc:description>generated using python-pptx</dc:description>
  <cp:lastModifiedBy>yovana@fempclm.es</cp:lastModifiedBy>
  <cp:revision>17</cp:revision>
  <cp:lastPrinted>2025-06-04T12:04:39Z</cp:lastPrinted>
  <dcterms:created xsi:type="dcterms:W3CDTF">2013-01-27T09:14:16Z</dcterms:created>
  <dcterms:modified xsi:type="dcterms:W3CDTF">2025-10-07T06:44:40Z</dcterms:modified>
  <cp:category/>
</cp:coreProperties>
</file>